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4" r:id="rId3"/>
    <p:sldId id="290" r:id="rId4"/>
    <p:sldId id="288" r:id="rId5"/>
    <p:sldId id="279" r:id="rId6"/>
    <p:sldId id="287" r:id="rId7"/>
    <p:sldId id="424" r:id="rId8"/>
    <p:sldId id="292" r:id="rId9"/>
    <p:sldId id="291" r:id="rId10"/>
    <p:sldId id="293" r:id="rId11"/>
    <p:sldId id="43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84" autoAdjust="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2000" b="1" i="0" u="none" strike="noStrike" kern="1200" spc="0" baseline="0" dirty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en-GB" sz="2000" b="1" u="sng" kern="1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Return on investment per unit USD spent: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indent="0" algn="l" defTabSz="914400" rtl="0" eaLnBrk="1" latinLnBrk="0" hangingPunct="1">
            <a:lnSpc>
              <a:spcPct val="90000"/>
            </a:lnSpc>
            <a:spcBef>
              <a:spcPts val="1000"/>
            </a:spcBef>
            <a:buFont typeface="Arial" panose="020B0604020202020204" pitchFamily="34" charset="0"/>
            <a:buNone/>
            <a:defRPr lang="en-GB" sz="2000" b="1" i="0" u="none" strike="noStrike" kern="1200" spc="0" baseline="0" dirty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Return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Standard scenario</c:v>
                </c:pt>
                <c:pt idx="1">
                  <c:v>Accelerated scenario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27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6D-4696-8E96-1A8F21235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9955496"/>
        <c:axId val="959956280"/>
      </c:barChart>
      <c:catAx>
        <c:axId val="959955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9956280"/>
        <c:crosses val="autoZero"/>
        <c:auto val="1"/>
        <c:lblAlgn val="ctr"/>
        <c:lblOffset val="100"/>
        <c:noMultiLvlLbl val="0"/>
      </c:catAx>
      <c:valAx>
        <c:axId val="9599562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59955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4C524-235B-45D7-9F92-72B956EC8E17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549D8-A9C4-4C57-BC45-F89E86323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49D8-A9C4-4C57-BC45-F89E863232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94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1C74D-1E9A-479F-B51F-307985862FC2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30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44B79-C28D-8A45-98C3-8CA36A9F4AA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180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07F6-69A4-4817-9ECB-A8950AC77C82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AB47-3489-4929-99C8-87D3D4281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42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07F6-69A4-4817-9ECB-A8950AC77C82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AB47-3489-4929-99C8-87D3D4281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11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07F6-69A4-4817-9ECB-A8950AC77C82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AB47-3489-4929-99C8-87D3D4281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7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52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7715"/>
            <a:ext cx="12192000" cy="5852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864" y="133265"/>
            <a:ext cx="2430272" cy="338328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54809" y="452740"/>
            <a:ext cx="8110084" cy="333645"/>
          </a:xfrm>
        </p:spPr>
        <p:txBody>
          <a:bodyPr anchor="t">
            <a:noAutofit/>
          </a:bodyPr>
          <a:lstStyle>
            <a:lvl1pPr marL="0" indent="0" algn="l">
              <a:buNone/>
              <a:defRPr sz="2200" b="1" i="0" baseline="0">
                <a:solidFill>
                  <a:srgbClr val="33333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Title goes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02" y="6558614"/>
            <a:ext cx="906225" cy="2427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533" y="6582032"/>
            <a:ext cx="263123" cy="205236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10016217" y="6562656"/>
            <a:ext cx="1696824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000" b="0" i="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www.stoptb.org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25216" y="6592482"/>
            <a:ext cx="375417" cy="2014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bg1">
                    <a:alpha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5E982CA-F8C8-E841-8CFA-638B604AB2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Oval 20"/>
          <p:cNvSpPr/>
          <p:nvPr userDrawn="1"/>
        </p:nvSpPr>
        <p:spPr>
          <a:xfrm>
            <a:off x="11673394" y="6672548"/>
            <a:ext cx="82469" cy="61852"/>
          </a:xfrm>
          <a:prstGeom prst="ellipse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84538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9872"/>
            <a:ext cx="12192000" cy="25481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864" y="269491"/>
            <a:ext cx="2430272" cy="338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15" y="6429268"/>
            <a:ext cx="1054872" cy="2825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38" y="6472922"/>
            <a:ext cx="306281" cy="238900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31808" y="1397002"/>
            <a:ext cx="10883779" cy="3016536"/>
          </a:xfrm>
        </p:spPr>
        <p:txBody>
          <a:bodyPr anchor="b">
            <a:noAutofit/>
          </a:bodyPr>
          <a:lstStyle>
            <a:lvl1pPr marL="0" indent="0" algn="l">
              <a:buNone/>
              <a:defRPr sz="4800" b="1" i="0" baseline="0">
                <a:solidFill>
                  <a:srgbClr val="333333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23512" y="4634358"/>
            <a:ext cx="6982883" cy="280542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Name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23512" y="4987211"/>
            <a:ext cx="6982883" cy="280542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23512" y="5579980"/>
            <a:ext cx="6982883" cy="338554"/>
          </a:xfrm>
        </p:spPr>
        <p:txBody>
          <a:bodyPr>
            <a:noAutofit/>
          </a:bodyPr>
          <a:lstStyle>
            <a:lvl1pPr>
              <a:defRPr sz="1400" b="0" i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43584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9872"/>
            <a:ext cx="12192000" cy="25481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15" y="6443352"/>
            <a:ext cx="1054872" cy="2825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283" y="6435160"/>
            <a:ext cx="2369312" cy="2926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38" y="6472922"/>
            <a:ext cx="306281" cy="23890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31809" y="2365760"/>
            <a:ext cx="7402047" cy="2061861"/>
          </a:xfrm>
        </p:spPr>
        <p:txBody>
          <a:bodyPr anchor="b">
            <a:noAutofit/>
          </a:bodyPr>
          <a:lstStyle>
            <a:lvl1pPr marL="0" indent="0" algn="l">
              <a:buNone/>
              <a:defRPr sz="4800" b="0" i="0" baseline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Thank you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23511" y="4694490"/>
            <a:ext cx="8108951" cy="362606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Acknowledgements: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23511" y="5058268"/>
            <a:ext cx="8108951" cy="362606"/>
          </a:xfrm>
        </p:spPr>
        <p:txBody>
          <a:bodyPr>
            <a:normAutofit/>
          </a:bodyPr>
          <a:lstStyle>
            <a:lvl1pPr>
              <a:defRPr sz="1400" b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All names go here</a:t>
            </a:r>
          </a:p>
        </p:txBody>
      </p:sp>
    </p:spTree>
    <p:extLst>
      <p:ext uri="{BB962C8B-B14F-4D97-AF65-F5344CB8AC3E}">
        <p14:creationId xmlns:p14="http://schemas.microsoft.com/office/powerpoint/2010/main" val="3423741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07F6-69A4-4817-9ECB-A8950AC77C82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AB47-3489-4929-99C8-87D3D4281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5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07F6-69A4-4817-9ECB-A8950AC77C82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AB47-3489-4929-99C8-87D3D4281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66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07F6-69A4-4817-9ECB-A8950AC77C82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AB47-3489-4929-99C8-87D3D4281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6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07F6-69A4-4817-9ECB-A8950AC77C82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AB47-3489-4929-99C8-87D3D4281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89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07F6-69A4-4817-9ECB-A8950AC77C82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AB47-3489-4929-99C8-87D3D4281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11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07F6-69A4-4817-9ECB-A8950AC77C82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AB47-3489-4929-99C8-87D3D4281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03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07F6-69A4-4817-9ECB-A8950AC77C82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AB47-3489-4929-99C8-87D3D4281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86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07F6-69A4-4817-9ECB-A8950AC77C82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1AB47-3489-4929-99C8-87D3D4281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04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A07F6-69A4-4817-9ECB-A8950AC77C82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1AB47-3489-4929-99C8-87D3D4281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83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841634" y="4591208"/>
            <a:ext cx="5237162" cy="33855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b="1" dirty="0"/>
              <a:t>Suvanand Sahu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b="1" dirty="0"/>
              <a:t>Stop TB Partnership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subTitle" idx="13"/>
          </p:nvPr>
        </p:nvSpPr>
        <p:spPr>
          <a:xfrm>
            <a:off x="725714" y="1397003"/>
            <a:ext cx="10726058" cy="2038656"/>
          </a:xfrm>
        </p:spPr>
        <p:txBody>
          <a:bodyPr>
            <a:noAutofit/>
          </a:bodyPr>
          <a:lstStyle/>
          <a:p>
            <a:r>
              <a:rPr lang="en-GB" sz="3200" dirty="0"/>
              <a:t>Funding gaps to realize the Global Plan to End TB</a:t>
            </a:r>
            <a:endParaRPr lang="fr-CH" sz="3200" b="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1841634" y="5528507"/>
            <a:ext cx="5237162" cy="28054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TB2018, Amsterdam</a:t>
            </a:r>
          </a:p>
          <a:p>
            <a:pPr marL="0" indent="0">
              <a:buNone/>
            </a:pPr>
            <a:r>
              <a:rPr lang="en-US" dirty="0"/>
              <a:t>22 July 2018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93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520395B-8A53-41C8-8FA8-C59B126EDA1C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How do we meet the resource needs for TB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E1C5BB-888A-40FB-829B-BD27080F3859}"/>
              </a:ext>
            </a:extLst>
          </p:cNvPr>
          <p:cNvSpPr txBox="1"/>
          <p:nvPr/>
        </p:nvSpPr>
        <p:spPr>
          <a:xfrm>
            <a:off x="581943" y="999436"/>
            <a:ext cx="110408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Increase domestic funding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Increase external funding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Other sources of funding: Innovative funding mechanisms, loans, bonds, insurance, private sector resources,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Smart investments and efficiency gains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HIV budgets should fund TB-related care for PLHIV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ART for co-infected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TB case finding among PLHIV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Preventive TB therapy for PLHIV</a:t>
            </a:r>
          </a:p>
        </p:txBody>
      </p:sp>
    </p:spTree>
    <p:extLst>
      <p:ext uri="{BB962C8B-B14F-4D97-AF65-F5344CB8AC3E}">
        <p14:creationId xmlns:p14="http://schemas.microsoft.com/office/powerpoint/2010/main" val="1604956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0387014" y="6592888"/>
            <a:ext cx="280987" cy="201612"/>
          </a:xfrm>
        </p:spPr>
        <p:txBody>
          <a:bodyPr/>
          <a:lstStyle/>
          <a:p>
            <a:fld id="{45E982CA-F8C8-E841-8CFA-638B604AB2A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61"/>
          <a:stretch/>
        </p:blipFill>
        <p:spPr>
          <a:xfrm>
            <a:off x="5420794" y="1735112"/>
            <a:ext cx="4461251" cy="252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63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59AB6B23-876E-4C50-B1CB-472953CFCAF8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Global Plan: “Paradigm shift needed”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343BCE-42C5-44D0-9672-D5A673AEB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572" y="950973"/>
            <a:ext cx="4340728" cy="26093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464F2C-A0A2-4620-93DE-1B2E5B407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424" y="3619936"/>
            <a:ext cx="4346825" cy="26093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0AA3E9-B016-4ABD-B9FB-71906E92C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1573" y="3560287"/>
            <a:ext cx="4340727" cy="2728613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3DDC65-A68E-482D-AB45-A2DFCDB5B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6298" y="950973"/>
            <a:ext cx="4858934" cy="267484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521671-2E4D-4977-911F-B35CFFE97B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218891">
            <a:off x="456768" y="2763374"/>
            <a:ext cx="1344284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09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3"/>
          </p:nvPr>
        </p:nvSpPr>
        <p:spPr>
          <a:xfrm>
            <a:off x="154809" y="452740"/>
            <a:ext cx="11293120" cy="3336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Resource needs in the Global Plan to End TB: 2016-2020</a:t>
            </a:r>
            <a:endParaRPr lang="fr-CH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3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4857" y="1366331"/>
            <a:ext cx="656157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prstClr val="black"/>
                </a:solidFill>
              </a:rPr>
              <a:t>During 2016-2020, a total of </a:t>
            </a:r>
            <a:r>
              <a:rPr lang="en-GB" sz="2000" b="1" dirty="0">
                <a:solidFill>
                  <a:srgbClr val="FF0000"/>
                </a:solidFill>
              </a:rPr>
              <a:t>65 billion </a:t>
            </a:r>
            <a:r>
              <a:rPr lang="en-GB" sz="2000" dirty="0">
                <a:solidFill>
                  <a:prstClr val="black"/>
                </a:solidFill>
              </a:rPr>
              <a:t>investment required:</a:t>
            </a:r>
          </a:p>
          <a:p>
            <a:pPr lvl="1"/>
            <a:endParaRPr lang="en-GB" sz="500" b="1" dirty="0">
              <a:solidFill>
                <a:prstClr val="black"/>
              </a:solidFill>
            </a:endParaRPr>
          </a:p>
          <a:p>
            <a:pPr lvl="1"/>
            <a:r>
              <a:rPr lang="en-GB" sz="2000" b="1" dirty="0">
                <a:solidFill>
                  <a:prstClr val="black"/>
                </a:solidFill>
              </a:rPr>
              <a:t>USD </a:t>
            </a:r>
            <a:r>
              <a:rPr lang="en-GB" sz="2000" b="1" dirty="0">
                <a:solidFill>
                  <a:srgbClr val="FF0000"/>
                </a:solidFill>
              </a:rPr>
              <a:t>56 billion </a:t>
            </a:r>
            <a:r>
              <a:rPr lang="en-GB" sz="2000" b="1" dirty="0">
                <a:solidFill>
                  <a:prstClr val="black"/>
                </a:solidFill>
              </a:rPr>
              <a:t>needed to implement TB </a:t>
            </a:r>
            <a:r>
              <a:rPr lang="en-GB" sz="2000" dirty="0">
                <a:solidFill>
                  <a:prstClr val="black"/>
                </a:solidFill>
              </a:rPr>
              <a:t>programmes </a:t>
            </a:r>
          </a:p>
          <a:p>
            <a:pPr lvl="1"/>
            <a:r>
              <a:rPr lang="en-GB" sz="2000" b="1" dirty="0">
                <a:solidFill>
                  <a:prstClr val="black"/>
                </a:solidFill>
              </a:rPr>
              <a:t>USD </a:t>
            </a:r>
            <a:r>
              <a:rPr lang="en-GB" sz="2000" b="1" dirty="0">
                <a:solidFill>
                  <a:srgbClr val="FF0000"/>
                </a:solidFill>
              </a:rPr>
              <a:t>9 billion </a:t>
            </a:r>
            <a:r>
              <a:rPr lang="en-GB" sz="2000" b="1" dirty="0">
                <a:solidFill>
                  <a:prstClr val="black"/>
                </a:solidFill>
              </a:rPr>
              <a:t>to fund R&amp;D </a:t>
            </a:r>
            <a:r>
              <a:rPr lang="en-GB" sz="2000" dirty="0">
                <a:solidFill>
                  <a:prstClr val="black"/>
                </a:solidFill>
              </a:rPr>
              <a:t>for new tools.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311469" y="3054628"/>
            <a:ext cx="4930490" cy="2474157"/>
            <a:chOff x="7082434" y="2884906"/>
            <a:chExt cx="4930490" cy="247415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82434" y="3623570"/>
              <a:ext cx="4930490" cy="17354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7082434" y="2884906"/>
              <a:ext cx="493049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prstClr val="black"/>
                  </a:solidFill>
                </a:rPr>
                <a:t>Resource needs (in US$ billions) for </a:t>
              </a:r>
              <a:r>
                <a:rPr lang="en-GB" sz="1400" b="1" dirty="0">
                  <a:solidFill>
                    <a:srgbClr val="FF0000"/>
                  </a:solidFill>
                </a:rPr>
                <a:t>Global Fund eligible countries </a:t>
              </a:r>
              <a:r>
                <a:rPr lang="en-GB" sz="1400" dirty="0">
                  <a:solidFill>
                    <a:prstClr val="black"/>
                  </a:solidFill>
                </a:rPr>
                <a:t>for the period </a:t>
              </a:r>
              <a:r>
                <a:rPr lang="en-GB" sz="1400" b="1" dirty="0">
                  <a:solidFill>
                    <a:prstClr val="black"/>
                  </a:solidFill>
                </a:rPr>
                <a:t>2016–2020 (Total </a:t>
              </a:r>
              <a:r>
                <a:rPr lang="en-GB" sz="1400" b="1" u="sng" dirty="0">
                  <a:solidFill>
                    <a:prstClr val="black"/>
                  </a:solidFill>
                </a:rPr>
                <a:t>US$29.4 billion</a:t>
              </a:r>
              <a:r>
                <a:rPr lang="en-GB" sz="1400" b="1" dirty="0">
                  <a:solidFill>
                    <a:prstClr val="black"/>
                  </a:solidFill>
                </a:rPr>
                <a:t>)</a:t>
              </a:r>
              <a:r>
                <a:rPr lang="en-GB" sz="1400" dirty="0">
                  <a:solidFill>
                    <a:prstClr val="black"/>
                  </a:solidFill>
                </a:rPr>
                <a:t>, by source of expected funding 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463" y="2577796"/>
            <a:ext cx="2692959" cy="342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08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alpha val="50000"/>
                  </a:prstClr>
                </a:solidFill>
              </a:rPr>
              <a:t> </a:t>
            </a:r>
            <a:fld id="{48F63A3B-78C7-47BE-AE5E-E10140E04643}" type="slidenum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2800" dirty="0"/>
              <a:t>Return on investment</a:t>
            </a:r>
            <a:endParaRPr lang="fr-CH" sz="2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69501" y="1261118"/>
            <a:ext cx="3634344" cy="15741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1800" b="1" u="sng" dirty="0">
                <a:solidFill>
                  <a:srgbClr val="C00000"/>
                </a:solidFill>
              </a:rPr>
              <a:t>Global Plan: </a:t>
            </a:r>
            <a:r>
              <a:rPr lang="fr-CH" sz="1800" b="1" u="sng" dirty="0" err="1">
                <a:solidFill>
                  <a:srgbClr val="C00000"/>
                </a:solidFill>
              </a:rPr>
              <a:t>accelerated</a:t>
            </a:r>
            <a:r>
              <a:rPr lang="fr-CH" sz="1800" b="1" u="sng" dirty="0">
                <a:solidFill>
                  <a:srgbClr val="C00000"/>
                </a:solidFill>
              </a:rPr>
              <a:t>  </a:t>
            </a:r>
            <a:r>
              <a:rPr lang="fr-CH" sz="1800" b="1" u="sng" dirty="0" err="1">
                <a:solidFill>
                  <a:srgbClr val="C00000"/>
                </a:solidFill>
              </a:rPr>
              <a:t>investment</a:t>
            </a:r>
            <a:r>
              <a:rPr lang="fr-CH" sz="1800" b="1" u="sng" dirty="0">
                <a:solidFill>
                  <a:srgbClr val="C00000"/>
                </a:solidFill>
              </a:rPr>
              <a:t> scenario:</a:t>
            </a:r>
            <a:endParaRPr lang="fr-CH" sz="1800" dirty="0">
              <a:solidFill>
                <a:prstClr val="black"/>
              </a:solidFill>
            </a:endParaRPr>
          </a:p>
          <a:p>
            <a:r>
              <a:rPr lang="fr-CH" sz="1800" dirty="0">
                <a:solidFill>
                  <a:prstClr val="black"/>
                </a:solidFill>
              </a:rPr>
              <a:t>29 million </a:t>
            </a:r>
            <a:r>
              <a:rPr lang="fr-CH" sz="1800" dirty="0" err="1">
                <a:solidFill>
                  <a:prstClr val="black"/>
                </a:solidFill>
              </a:rPr>
              <a:t>treated</a:t>
            </a:r>
            <a:r>
              <a:rPr lang="fr-CH" sz="1800" dirty="0">
                <a:solidFill>
                  <a:prstClr val="black"/>
                </a:solidFill>
              </a:rPr>
              <a:t> for TB</a:t>
            </a:r>
          </a:p>
          <a:p>
            <a:r>
              <a:rPr lang="fr-CH" sz="1800" dirty="0">
                <a:solidFill>
                  <a:prstClr val="black"/>
                </a:solidFill>
              </a:rPr>
              <a:t>45 million TB cases </a:t>
            </a:r>
            <a:r>
              <a:rPr lang="fr-CH" sz="1800" dirty="0" err="1">
                <a:solidFill>
                  <a:prstClr val="black"/>
                </a:solidFill>
              </a:rPr>
              <a:t>prevented</a:t>
            </a:r>
            <a:endParaRPr lang="fr-CH" sz="1800" dirty="0">
              <a:solidFill>
                <a:prstClr val="black"/>
              </a:solidFill>
            </a:endParaRPr>
          </a:p>
          <a:p>
            <a:r>
              <a:rPr lang="fr-CH" sz="1800" dirty="0">
                <a:solidFill>
                  <a:prstClr val="black"/>
                </a:solidFill>
              </a:rPr>
              <a:t>10 million </a:t>
            </a:r>
            <a:r>
              <a:rPr lang="fr-CH" sz="1800" dirty="0" err="1">
                <a:solidFill>
                  <a:prstClr val="black"/>
                </a:solidFill>
              </a:rPr>
              <a:t>lives</a:t>
            </a:r>
            <a:r>
              <a:rPr lang="fr-CH" sz="1800" dirty="0">
                <a:solidFill>
                  <a:prstClr val="black"/>
                </a:solidFill>
              </a:rPr>
              <a:t> </a:t>
            </a:r>
            <a:r>
              <a:rPr lang="fr-CH" sz="1800" dirty="0" err="1">
                <a:solidFill>
                  <a:prstClr val="black"/>
                </a:solidFill>
              </a:rPr>
              <a:t>saved</a:t>
            </a:r>
            <a:endParaRPr lang="en-GB" sz="1800" dirty="0">
              <a:solidFill>
                <a:prstClr val="black"/>
              </a:solidFill>
            </a:endParaRPr>
          </a:p>
        </p:txBody>
      </p:sp>
      <p:graphicFrame>
        <p:nvGraphicFramePr>
          <p:cNvPr id="11" name="Chart 10"/>
          <p:cNvGraphicFramePr/>
          <p:nvPr>
            <p:extLst/>
          </p:nvPr>
        </p:nvGraphicFramePr>
        <p:xfrm>
          <a:off x="898071" y="3172408"/>
          <a:ext cx="3869871" cy="3122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23" y="2061679"/>
            <a:ext cx="1216425" cy="1547252"/>
          </a:xfrm>
          <a:prstGeom prst="rect">
            <a:avLst/>
          </a:prstGeom>
        </p:spPr>
      </p:pic>
      <p:pic>
        <p:nvPicPr>
          <p:cNvPr id="3" name="Picture 2" descr="4 VP Vassall - Health_TB - Google Chrome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43087">
            <a:off x="6606787" y="1985996"/>
            <a:ext cx="1401833" cy="1698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5784980" y="1261118"/>
            <a:ext cx="37322" cy="37307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096000" y="4289132"/>
            <a:ext cx="58223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“we estimate that the current  </a:t>
            </a:r>
            <a:r>
              <a:rPr lang="en-GB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Benefit-to-Cost </a:t>
            </a:r>
            <a:r>
              <a:rPr lang="en-GB" sz="1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atio (BCR) for the diagnosis and treatment of TB is likely to be somewhere in the range 11-192: 1</a:t>
            </a:r>
            <a:r>
              <a:rPr lang="en-GB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 depending on the value of a DALY used. For countries adopting </a:t>
            </a:r>
            <a:r>
              <a:rPr lang="en-GB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intensified case detection and treatment of latent TB for those living with HIV, the additional investment has a BCR of 6-47:1</a:t>
            </a:r>
            <a:r>
              <a:rPr lang="en-GB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For countries diagnosing and treating </a:t>
            </a:r>
            <a:r>
              <a:rPr lang="en-GB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MDR-TB, the extra investment has a BCR of 0-5:1</a:t>
            </a:r>
            <a:r>
              <a:rPr lang="en-GB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“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8357123" y="2159047"/>
            <a:ext cx="34680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Copenhagen Consensus:</a:t>
            </a:r>
          </a:p>
          <a:p>
            <a:r>
              <a:rPr lang="en-GB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“1 USD invested in TB gives 11 to 192 USD back”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013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726681" y="1515793"/>
            <a:ext cx="41387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Resource availability falls far short of the need expressed in the Global Plan 2016-2020.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Out of the 6.9 billion USD available in 2017, 80% is domestic funding.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In LICs only 13% is domestic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In LMIC about 50% domestic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80% of international funding is from Global Fund.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D7462D-A490-4F9B-8FCE-1BEF356DF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15" y="817159"/>
            <a:ext cx="6520069" cy="52236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0956669">
            <a:off x="-950" y="437627"/>
            <a:ext cx="4733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FOR IMPLEMENTATION (excluding R&amp;D)</a:t>
            </a:r>
          </a:p>
        </p:txBody>
      </p:sp>
    </p:spTree>
    <p:extLst>
      <p:ext uri="{BB962C8B-B14F-4D97-AF65-F5344CB8AC3E}">
        <p14:creationId xmlns:p14="http://schemas.microsoft.com/office/powerpoint/2010/main" val="3848799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>
          <a:xfrm>
            <a:off x="154809" y="452740"/>
            <a:ext cx="9030134" cy="333645"/>
          </a:xfrm>
        </p:spPr>
        <p:txBody>
          <a:bodyPr/>
          <a:lstStyle/>
          <a:p>
            <a:r>
              <a:rPr lang="en-US" dirty="0"/>
              <a:t>R&amp;D funding increased marginally in 2017 but needs to triple </a:t>
            </a:r>
          </a:p>
        </p:txBody>
      </p:sp>
      <p:pic>
        <p:nvPicPr>
          <p:cNvPr id="3" name="Picture 2" descr="TB_FUNDING_2017_final.pdf - Google Chrom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8952" y="1017535"/>
            <a:ext cx="7333597" cy="5178549"/>
          </a:xfrm>
          <a:prstGeom prst="rect">
            <a:avLst/>
          </a:prstGeom>
        </p:spPr>
      </p:pic>
      <p:pic>
        <p:nvPicPr>
          <p:cNvPr id="5" name="Picture 4" descr="TB_FUNDING_2017_final.pdf - Google Chrom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2" t="13976" r="36082" b="10129"/>
          <a:stretch/>
        </p:blipFill>
        <p:spPr>
          <a:xfrm rot="21108823">
            <a:off x="509600" y="1637732"/>
            <a:ext cx="2210988" cy="309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15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lh6.googleusercontent.com/Ofh0LM3FDIlof_1YDE9xli9vZTcJBghs85W4nQJo4XqzKaySi_uRwmgPsJKDveUExzG4GXumUMbArj8cqfOg9n58jcW_aUHXh8iycPBUnVGww6E-rL13_rNQOg2QmqxBFDgl4iGn">
            <a:extLst>
              <a:ext uri="{FF2B5EF4-FFF2-40B4-BE49-F238E27FC236}">
                <a16:creationId xmlns:a16="http://schemas.microsoft.com/office/drawing/2014/main" id="{6030B523-FC7A-4620-8106-BB74B5637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52888"/>
            <a:ext cx="5516417" cy="296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54C30D63-84B9-45D2-AD6F-1B3A2618FA11}"/>
              </a:ext>
            </a:extLst>
          </p:cNvPr>
          <p:cNvSpPr txBox="1">
            <a:spLocks/>
          </p:cNvSpPr>
          <p:nvPr/>
        </p:nvSpPr>
        <p:spPr>
          <a:xfrm>
            <a:off x="204203" y="3205908"/>
            <a:ext cx="4731353" cy="2595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>
              <a:buClr>
                <a:srgbClr val="4F81BD"/>
              </a:buClr>
            </a:pPr>
            <a:r>
              <a:rPr lang="en-GB" b="1" i="1" dirty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anose="020B0502020202020204" pitchFamily="34" charset="0"/>
              </a:rPr>
              <a:t>Between 2018 - 2022: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  <a:latin typeface="Century Gothic" panose="020B0502020202020204" pitchFamily="34" charset="0"/>
            </a:endParaRPr>
          </a:p>
          <a:p>
            <a:pPr marL="355600">
              <a:buClr>
                <a:srgbClr val="4F81BD"/>
              </a:buClr>
            </a:pPr>
            <a:r>
              <a:rPr lang="en-GB" sz="20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At least </a:t>
            </a:r>
            <a:r>
              <a:rPr lang="en-GB" sz="2000" b="1" i="1" dirty="0">
                <a:solidFill>
                  <a:srgbClr val="0093D5"/>
                </a:solidFill>
                <a:latin typeface="Century Gothic" panose="020B0502020202020204" pitchFamily="34" charset="0"/>
              </a:rPr>
              <a:t>40 million </a:t>
            </a:r>
            <a:r>
              <a:rPr lang="en-GB" sz="20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people with TB reached with care, including </a:t>
            </a:r>
            <a:r>
              <a:rPr lang="en-US" sz="20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3.5 million children and 1.5 million people with drug-resistant TB </a:t>
            </a:r>
            <a:endParaRPr lang="en-GB" sz="2000" b="1" i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4298950" indent="-436563">
              <a:lnSpc>
                <a:spcPct val="125000"/>
              </a:lnSpc>
              <a:buClr>
                <a:srgbClr val="4F81BD"/>
              </a:buClr>
            </a:pPr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25000"/>
              </a:lnSpc>
              <a:buClr>
                <a:srgbClr val="4F81BD"/>
              </a:buClr>
            </a:pPr>
            <a:endParaRPr lang="en-GB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25000"/>
              </a:lnSpc>
              <a:buClr>
                <a:srgbClr val="4F81BD"/>
              </a:buClr>
            </a:pPr>
            <a:endParaRPr lang="en-GB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114300" algn="just">
              <a:lnSpc>
                <a:spcPct val="125000"/>
              </a:lnSpc>
              <a:buClr>
                <a:srgbClr val="4F81BD"/>
              </a:buClr>
            </a:pPr>
            <a:endParaRPr lang="en-GB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114300" algn="just">
              <a:lnSpc>
                <a:spcPct val="125000"/>
              </a:lnSpc>
              <a:buClr>
                <a:srgbClr val="4F81BD"/>
              </a:buClr>
            </a:pPr>
            <a:endParaRPr lang="en-GB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114300" algn="just">
              <a:lnSpc>
                <a:spcPct val="125000"/>
              </a:lnSpc>
              <a:buClr>
                <a:srgbClr val="4F81BD"/>
              </a:buClr>
            </a:pPr>
            <a:endParaRPr lang="en-GB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25000"/>
              </a:lnSpc>
              <a:buClr>
                <a:srgbClr val="4F81BD"/>
              </a:buClr>
            </a:pPr>
            <a:endParaRPr lang="en-GB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626B7D-AB43-486A-A648-8B9D9D5C3DC2}"/>
              </a:ext>
            </a:extLst>
          </p:cNvPr>
          <p:cNvSpPr txBox="1">
            <a:spLocks/>
          </p:cNvSpPr>
          <p:nvPr/>
        </p:nvSpPr>
        <p:spPr bwMode="auto">
          <a:xfrm>
            <a:off x="204204" y="395712"/>
            <a:ext cx="7342350" cy="163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</a:pPr>
            <a:endParaRPr lang="en-US" sz="4400" b="1" dirty="0">
              <a:solidFill>
                <a:srgbClr val="FF0000"/>
              </a:solidFill>
              <a:latin typeface="Century Gothic"/>
              <a:ea typeface="Century Gothic"/>
              <a:cs typeface="Century Gothic"/>
            </a:endParaRPr>
          </a:p>
          <a:p>
            <a:pPr>
              <a:lnSpc>
                <a:spcPct val="105000"/>
              </a:lnSpc>
            </a:pPr>
            <a:r>
              <a:rPr lang="en-US" sz="36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</a:rPr>
              <a:t>Updated targets</a:t>
            </a:r>
          </a:p>
          <a:p>
            <a:pPr>
              <a:lnSpc>
                <a:spcPct val="105000"/>
              </a:lnSpc>
            </a:pPr>
            <a:endParaRPr lang="en-US" sz="1600" b="1" dirty="0">
              <a:solidFill>
                <a:srgbClr val="FF0000"/>
              </a:solidFill>
              <a:latin typeface="Century Gothic"/>
              <a:ea typeface="Century Gothic"/>
              <a:cs typeface="Century Gothic"/>
            </a:endParaRPr>
          </a:p>
          <a:p>
            <a:pPr>
              <a:lnSpc>
                <a:spcPct val="105000"/>
              </a:lnSpc>
            </a:pPr>
            <a:r>
              <a:rPr lang="en-US" sz="44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</a:rPr>
              <a:t>FIND. </a:t>
            </a:r>
            <a:r>
              <a:rPr lang="en-US" sz="4400" b="1" dirty="0">
                <a:solidFill>
                  <a:srgbClr val="0093D5"/>
                </a:solidFill>
                <a:latin typeface="Century Gothic"/>
                <a:ea typeface="Century Gothic"/>
                <a:cs typeface="Century Gothic"/>
              </a:rPr>
              <a:t>TREAT. </a:t>
            </a:r>
            <a:r>
              <a:rPr lang="en-US" sz="44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ALL. #</a:t>
            </a:r>
            <a:r>
              <a:rPr lang="en-US" sz="4400" b="1" dirty="0">
                <a:solidFill>
                  <a:srgbClr val="0093D5"/>
                </a:solidFill>
                <a:latin typeface="Century Gothic"/>
                <a:ea typeface="Century Gothic"/>
                <a:cs typeface="Century Gothic"/>
              </a:rPr>
              <a:t>END</a:t>
            </a:r>
            <a:r>
              <a:rPr lang="en-US" sz="44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</a:rPr>
              <a:t>TB</a:t>
            </a:r>
            <a:endParaRPr lang="en-US" sz="4400" dirty="0">
              <a:latin typeface="Calibri"/>
              <a:ea typeface="Calibri"/>
              <a:cs typeface="Calibri"/>
            </a:endParaRPr>
          </a:p>
          <a:p>
            <a:pPr>
              <a:lnSpc>
                <a:spcPct val="105000"/>
              </a:lnSpc>
            </a:pPr>
            <a:r>
              <a:rPr lang="en-US" sz="1200" b="1" dirty="0">
                <a:solidFill>
                  <a:srgbClr val="404040"/>
                </a:solidFill>
                <a:latin typeface="Century Gothic"/>
                <a:ea typeface="Century Gothic"/>
                <a:cs typeface="Century Gothic"/>
              </a:rPr>
              <a:t>Joint Initiative of the World Health Organization, Stop TB Partnership, the Global Fund,</a:t>
            </a:r>
          </a:p>
          <a:p>
            <a:pPr>
              <a:lnSpc>
                <a:spcPct val="105000"/>
              </a:lnSpc>
            </a:pPr>
            <a:r>
              <a:rPr lang="en-US" sz="1200" b="1" dirty="0">
                <a:solidFill>
                  <a:srgbClr val="404040"/>
                </a:solidFill>
                <a:latin typeface="Century Gothic"/>
                <a:ea typeface="Century Gothic"/>
                <a:cs typeface="Century Gothic"/>
              </a:rPr>
              <a:t>countries and partners </a:t>
            </a:r>
          </a:p>
          <a:p>
            <a:pPr>
              <a:lnSpc>
                <a:spcPct val="105000"/>
              </a:lnSpc>
            </a:pPr>
            <a:endParaRPr lang="en-US" sz="1400" b="1" dirty="0">
              <a:solidFill>
                <a:srgbClr val="FF00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471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744967" y="1662097"/>
            <a:ext cx="41844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Revised Global Plan estimates: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13 billion USD per annum average need for the period 2018-2022</a:t>
            </a:r>
          </a:p>
          <a:p>
            <a:endParaRPr lang="en-US" sz="2000" dirty="0"/>
          </a:p>
          <a:p>
            <a:r>
              <a:rPr lang="en-US" sz="2000" dirty="0"/>
              <a:t>Gap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Current levels of funding (6-7 billion USD per annum) need to be doubled to meet the resource needs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FC5C45-7EC1-457C-9F38-EB0BC9498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74" y="800990"/>
            <a:ext cx="6510184" cy="52157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0956669">
            <a:off x="-950" y="437627"/>
            <a:ext cx="4733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FOR IMPLEMENTATION (excluding R&amp;D)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EDD70B-EF0D-4BED-8B98-C59D18B13190}"/>
              </a:ext>
            </a:extLst>
          </p:cNvPr>
          <p:cNvSpPr txBox="1"/>
          <p:nvPr/>
        </p:nvSpPr>
        <p:spPr>
          <a:xfrm>
            <a:off x="7564193" y="952199"/>
            <a:ext cx="3880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Updated resource needs</a:t>
            </a:r>
          </a:p>
        </p:txBody>
      </p:sp>
    </p:spTree>
    <p:extLst>
      <p:ext uri="{BB962C8B-B14F-4D97-AF65-F5344CB8AC3E}">
        <p14:creationId xmlns:p14="http://schemas.microsoft.com/office/powerpoint/2010/main" val="176107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>
          <a:xfrm>
            <a:off x="154809" y="452740"/>
            <a:ext cx="11149686" cy="333645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Resource needs updated up to 2022</a:t>
            </a:r>
          </a:p>
          <a:p>
            <a:endParaRPr lang="en-US" dirty="0"/>
          </a:p>
          <a:p>
            <a:r>
              <a:rPr lang="en-US" u="sng" dirty="0"/>
              <a:t>For </a:t>
            </a:r>
            <a:r>
              <a:rPr lang="en-US" u="sng" dirty="0">
                <a:solidFill>
                  <a:srgbClr val="FF0000"/>
                </a:solidFill>
              </a:rPr>
              <a:t>Implementation</a:t>
            </a:r>
          </a:p>
          <a:p>
            <a:r>
              <a:rPr lang="en-US" dirty="0"/>
              <a:t>During 2018-2022, </a:t>
            </a:r>
            <a:r>
              <a:rPr lang="en-US" dirty="0">
                <a:solidFill>
                  <a:srgbClr val="FF0000"/>
                </a:solidFill>
              </a:rPr>
              <a:t>65 billion USD </a:t>
            </a:r>
            <a:r>
              <a:rPr lang="en-US" dirty="0"/>
              <a:t>will be needed with an average annual need of </a:t>
            </a:r>
            <a:r>
              <a:rPr lang="en-US" dirty="0">
                <a:solidFill>
                  <a:srgbClr val="FF0000"/>
                </a:solidFill>
              </a:rPr>
              <a:t>13 billion USD</a:t>
            </a:r>
          </a:p>
          <a:p>
            <a:r>
              <a:rPr lang="en-US" dirty="0">
                <a:solidFill>
                  <a:schemeClr val="tx1"/>
                </a:solidFill>
              </a:rPr>
              <a:t>Current funding needs to </a:t>
            </a:r>
            <a:r>
              <a:rPr lang="en-US" dirty="0">
                <a:solidFill>
                  <a:srgbClr val="FF0000"/>
                </a:solidFill>
              </a:rPr>
              <a:t>double</a:t>
            </a:r>
          </a:p>
          <a:p>
            <a:endParaRPr lang="en-US" dirty="0"/>
          </a:p>
          <a:p>
            <a:r>
              <a:rPr lang="en-US" u="sng" dirty="0"/>
              <a:t>For </a:t>
            </a:r>
            <a:r>
              <a:rPr lang="en-US" u="sng" dirty="0">
                <a:solidFill>
                  <a:srgbClr val="FF0000"/>
                </a:solidFill>
              </a:rPr>
              <a:t>Research and Development</a:t>
            </a:r>
          </a:p>
          <a:p>
            <a:r>
              <a:rPr lang="en-US" dirty="0"/>
              <a:t>Annual funding is about 0.7 billion USD with a </a:t>
            </a:r>
            <a:r>
              <a:rPr lang="en-US" dirty="0">
                <a:solidFill>
                  <a:srgbClr val="FF0000"/>
                </a:solidFill>
              </a:rPr>
              <a:t>gap of 1.3 billion USD </a:t>
            </a:r>
            <a:r>
              <a:rPr lang="en-US" dirty="0"/>
              <a:t>per annum </a:t>
            </a:r>
          </a:p>
          <a:p>
            <a:r>
              <a:rPr lang="en-US" dirty="0">
                <a:solidFill>
                  <a:schemeClr val="tx1"/>
                </a:solidFill>
              </a:rPr>
              <a:t>Current funding needs to be </a:t>
            </a:r>
            <a:r>
              <a:rPr lang="en-US" dirty="0">
                <a:solidFill>
                  <a:srgbClr val="FF0000"/>
                </a:solidFill>
              </a:rPr>
              <a:t>tripled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227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1993</TotalTime>
  <Words>460</Words>
  <Application>Microsoft Office PowerPoint</Application>
  <PresentationFormat>Widescreen</PresentationFormat>
  <Paragraphs>78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Helvetica</vt:lpstr>
      <vt:lpstr>Helvetica Neue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Suvanand Sahu</dc:creator>
  <cp:lastModifiedBy>Suvanand Sahu</cp:lastModifiedBy>
  <cp:revision>98</cp:revision>
  <dcterms:created xsi:type="dcterms:W3CDTF">2017-11-05T23:49:23Z</dcterms:created>
  <dcterms:modified xsi:type="dcterms:W3CDTF">2018-07-22T08:57:57Z</dcterms:modified>
</cp:coreProperties>
</file>